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libri (MS)" charset="1" panose="020F0502020204030204"/>
      <p:regular r:id="rId12"/>
    </p:embeddedFont>
    <p:embeddedFont>
      <p:font typeface="Calibri (MS) Bold" charset="1" panose="020F0702030404030204"/>
      <p:regular r:id="rId13"/>
    </p:embeddedFont>
    <p:embeddedFont>
      <p:font typeface="Calibri (MS) Italics" charset="1" panose="020F05020202040A0204"/>
      <p:regular r:id="rId14"/>
    </p:embeddedFont>
    <p:embeddedFont>
      <p:font typeface="Calibri (MS) Bold Italics" charset="1" panose="020F07020304040A0204"/>
      <p:regular r:id="rId15"/>
    </p:embeddedFont>
    <p:embeddedFont>
      <p:font typeface="Calibri (MS) Light" charset="1" panose="020F0302020204030204"/>
      <p:regular r:id="rId16"/>
    </p:embeddedFont>
    <p:embeddedFont>
      <p:font typeface="Calibri (MS) Light Italics" charset="1" panose="020F0302020204030204"/>
      <p:regular r:id="rId17"/>
    </p:embeddedFont>
    <p:embeddedFont>
      <p:font typeface="Raleway" charset="1" panose="00000000000000000000"/>
      <p:regular r:id="rId18"/>
    </p:embeddedFont>
    <p:embeddedFont>
      <p:font typeface="Raleway Bold" charset="1" panose="00000000000000000000"/>
      <p:regular r:id="rId19"/>
    </p:embeddedFont>
    <p:embeddedFont>
      <p:font typeface="Raleway Italics" charset="1" panose="00000000000000000000"/>
      <p:regular r:id="rId20"/>
    </p:embeddedFont>
    <p:embeddedFont>
      <p:font typeface="Raleway Bold Italics" charset="1" panose="00000000000000000000"/>
      <p:regular r:id="rId21"/>
    </p:embeddedFont>
    <p:embeddedFont>
      <p:font typeface="Raleway Thin" charset="1" panose="00000000000000000000"/>
      <p:regular r:id="rId22"/>
    </p:embeddedFont>
    <p:embeddedFont>
      <p:font typeface="Raleway Thin Italics" charset="1" panose="00000000000000000000"/>
      <p:regular r:id="rId23"/>
    </p:embeddedFont>
    <p:embeddedFont>
      <p:font typeface="Raleway Extra-Light" charset="1" panose="00000000000000000000"/>
      <p:regular r:id="rId24"/>
    </p:embeddedFont>
    <p:embeddedFont>
      <p:font typeface="Raleway Extra-Light Italics" charset="1" panose="00000000000000000000"/>
      <p:regular r:id="rId25"/>
    </p:embeddedFont>
    <p:embeddedFont>
      <p:font typeface="Raleway Light" charset="1" panose="00000000000000000000"/>
      <p:regular r:id="rId26"/>
    </p:embeddedFont>
    <p:embeddedFont>
      <p:font typeface="Raleway Light Italics" charset="1" panose="00000000000000000000"/>
      <p:regular r:id="rId27"/>
    </p:embeddedFont>
    <p:embeddedFont>
      <p:font typeface="Raleway Medium" charset="1" panose="00000000000000000000"/>
      <p:regular r:id="rId28"/>
    </p:embeddedFont>
    <p:embeddedFont>
      <p:font typeface="Raleway Medium Italics" charset="1" panose="00000000000000000000"/>
      <p:regular r:id="rId29"/>
    </p:embeddedFont>
    <p:embeddedFont>
      <p:font typeface="Raleway Semi-Bold" charset="1" panose="00000000000000000000"/>
      <p:regular r:id="rId30"/>
    </p:embeddedFont>
    <p:embeddedFont>
      <p:font typeface="Raleway Semi-Bold Italics" charset="1" panose="00000000000000000000"/>
      <p:regular r:id="rId31"/>
    </p:embeddedFont>
    <p:embeddedFont>
      <p:font typeface="Raleway Ultra-Bold" charset="1" panose="00000000000000000000"/>
      <p:regular r:id="rId32"/>
    </p:embeddedFont>
    <p:embeddedFont>
      <p:font typeface="Raleway Ultra-Bold Italics" charset="1" panose="00000000000000000000"/>
      <p:regular r:id="rId33"/>
    </p:embeddedFont>
    <p:embeddedFont>
      <p:font typeface="Raleway Heavy" charset="1" panose="00000000000000000000"/>
      <p:regular r:id="rId34"/>
    </p:embeddedFont>
    <p:embeddedFont>
      <p:font typeface="Raleway Heavy Italics" charset="1" panose="00000000000000000000"/>
      <p:regular r:id="rId35"/>
    </p:embeddedFont>
    <p:embeddedFont>
      <p:font typeface="Canva Sans" charset="1" panose="020B0503030501040103"/>
      <p:regular r:id="rId36"/>
    </p:embeddedFont>
    <p:embeddedFont>
      <p:font typeface="Canva Sans Bold" charset="1" panose="020B0803030501040103"/>
      <p:regular r:id="rId37"/>
    </p:embeddedFont>
    <p:embeddedFont>
      <p:font typeface="Canva Sans Italics" charset="1" panose="020B0503030501040103"/>
      <p:regular r:id="rId38"/>
    </p:embeddedFont>
    <p:embeddedFont>
      <p:font typeface="Canva Sans Bold Italics" charset="1" panose="020B0803030501040103"/>
      <p:regular r:id="rId39"/>
    </p:embeddedFont>
    <p:embeddedFont>
      <p:font typeface="Canva Sans Medium" charset="1" panose="020B0603030501040103"/>
      <p:regular r:id="rId40"/>
    </p:embeddedFont>
    <p:embeddedFont>
      <p:font typeface="Canva Sans Medium Italics" charset="1" panose="020B0603030501040103"/>
      <p:regular r:id="rId41"/>
    </p:embeddedFont>
    <p:embeddedFont>
      <p:font typeface="Calmius Sans High" charset="1" panose="00000000000000000000"/>
      <p:regular r:id="rId42"/>
    </p:embeddedFont>
    <p:embeddedFont>
      <p:font typeface="Calmius Sans High Bold" charset="1" panose="00000000000000000000"/>
      <p:regular r:id="rId43"/>
    </p:embeddedFont>
    <p:embeddedFont>
      <p:font typeface="Calmius Sans High Extra-Light" charset="1" panose="00000000000000000000"/>
      <p:regular r:id="rId44"/>
    </p:embeddedFont>
    <p:embeddedFont>
      <p:font typeface="Calmius Sans High Semi-Bold"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8050"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917248"/>
            <a:ext cx="8380612" cy="4444003"/>
          </a:xfrm>
          <a:prstGeom prst="rect">
            <a:avLst/>
          </a:prstGeom>
        </p:spPr>
        <p:txBody>
          <a:bodyPr anchor="t" rtlCol="false" tIns="0" lIns="0" bIns="0" rIns="0">
            <a:spAutoFit/>
          </a:bodyPr>
          <a:lstStyle/>
          <a:p>
            <a:pPr>
              <a:lnSpc>
                <a:spcPts val="11376"/>
              </a:lnSpc>
            </a:pPr>
            <a:r>
              <a:rPr lang="en-US" sz="12640" spc="-581">
                <a:solidFill>
                  <a:srgbClr val="00694C"/>
                </a:solidFill>
                <a:latin typeface="Raleway Medium"/>
              </a:rPr>
              <a:t>Customer</a:t>
            </a:r>
          </a:p>
          <a:p>
            <a:pPr marL="0" indent="0" lvl="1">
              <a:lnSpc>
                <a:spcPts val="11376"/>
              </a:lnSpc>
            </a:pPr>
            <a:r>
              <a:rPr lang="en-US" sz="12640" spc="-581">
                <a:solidFill>
                  <a:srgbClr val="00694C"/>
                </a:solidFill>
                <a:latin typeface="Raleway Medium"/>
              </a:rPr>
              <a:t>Churn Prediction</a:t>
            </a:r>
          </a:p>
        </p:txBody>
      </p:sp>
      <p:sp>
        <p:nvSpPr>
          <p:cNvPr name="TextBox 5" id="5"/>
          <p:cNvSpPr txBox="true"/>
          <p:nvPr/>
        </p:nvSpPr>
        <p:spPr>
          <a:xfrm rot="0">
            <a:off x="1028700" y="5617873"/>
            <a:ext cx="9179504" cy="434342"/>
          </a:xfrm>
          <a:prstGeom prst="rect">
            <a:avLst/>
          </a:prstGeom>
        </p:spPr>
        <p:txBody>
          <a:bodyPr anchor="t" rtlCol="false" tIns="0" lIns="0" bIns="0" rIns="0">
            <a:spAutoFit/>
          </a:bodyPr>
          <a:lstStyle/>
          <a:p>
            <a:pPr marL="0" indent="0" lvl="1">
              <a:lnSpc>
                <a:spcPts val="3060"/>
              </a:lnSpc>
            </a:pPr>
            <a:r>
              <a:rPr lang="en-US" sz="3400" spc="-156">
                <a:solidFill>
                  <a:srgbClr val="00694C"/>
                </a:solidFill>
                <a:latin typeface="Raleway Medium"/>
              </a:rPr>
              <a:t>Mentorness Internship Program</a:t>
            </a:r>
          </a:p>
        </p:txBody>
      </p:sp>
      <p:sp>
        <p:nvSpPr>
          <p:cNvPr name="TextBox 6" id="6"/>
          <p:cNvSpPr txBox="true"/>
          <p:nvPr/>
        </p:nvSpPr>
        <p:spPr>
          <a:xfrm rot="0">
            <a:off x="1028700" y="7658758"/>
            <a:ext cx="9179504" cy="354333"/>
          </a:xfrm>
          <a:prstGeom prst="rect">
            <a:avLst/>
          </a:prstGeom>
        </p:spPr>
        <p:txBody>
          <a:bodyPr anchor="t" rtlCol="false" tIns="0" lIns="0" bIns="0" rIns="0">
            <a:spAutoFit/>
          </a:bodyPr>
          <a:lstStyle/>
          <a:p>
            <a:pPr marL="0" indent="0" lvl="1">
              <a:lnSpc>
                <a:spcPts val="2520"/>
              </a:lnSpc>
            </a:pPr>
            <a:r>
              <a:rPr lang="en-US" sz="2800" spc="-128">
                <a:solidFill>
                  <a:srgbClr val="00694C"/>
                </a:solidFill>
                <a:latin typeface="Raleway Medium"/>
              </a:rPr>
              <a:t>Presented by G.Guru Charan</a:t>
            </a:r>
          </a:p>
        </p:txBody>
      </p:sp>
      <p:sp>
        <p:nvSpPr>
          <p:cNvPr name="TextBox 7" id="7"/>
          <p:cNvSpPr txBox="true"/>
          <p:nvPr/>
        </p:nvSpPr>
        <p:spPr>
          <a:xfrm rot="0">
            <a:off x="1028700" y="8301509"/>
            <a:ext cx="9179504" cy="392433"/>
          </a:xfrm>
          <a:prstGeom prst="rect">
            <a:avLst/>
          </a:prstGeom>
        </p:spPr>
        <p:txBody>
          <a:bodyPr anchor="t" rtlCol="false" tIns="0" lIns="0" bIns="0" rIns="0">
            <a:spAutoFit/>
          </a:bodyPr>
          <a:lstStyle/>
          <a:p>
            <a:pPr marL="0" indent="0" lvl="1">
              <a:lnSpc>
                <a:spcPts val="2520"/>
              </a:lnSpc>
            </a:pPr>
            <a:r>
              <a:rPr lang="en-US" sz="2800" spc="-128">
                <a:solidFill>
                  <a:srgbClr val="00694C"/>
                </a:solidFill>
                <a:latin typeface="Calibri (MS)"/>
              </a:rPr>
              <a:t>MIP-ML-08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037325" y="1386145"/>
            <a:ext cx="7514708" cy="7514708"/>
          </a:xfrm>
          <a:prstGeom prst="rect">
            <a:avLst/>
          </a:prstGeom>
        </p:spPr>
      </p:pic>
      <p:sp>
        <p:nvSpPr>
          <p:cNvPr name="Freeform 3" id="3"/>
          <p:cNvSpPr/>
          <p:nvPr/>
        </p:nvSpPr>
        <p:spPr>
          <a:xfrm flipH="false" flipV="false" rot="0">
            <a:off x="1028700" y="4451755"/>
            <a:ext cx="11553066" cy="2839202"/>
          </a:xfrm>
          <a:custGeom>
            <a:avLst/>
            <a:gdLst/>
            <a:ahLst/>
            <a:cxnLst/>
            <a:rect r="r" b="b" t="t" l="l"/>
            <a:pathLst>
              <a:path h="2839202" w="11553066">
                <a:moveTo>
                  <a:pt x="0" y="0"/>
                </a:moveTo>
                <a:lnTo>
                  <a:pt x="11553066" y="0"/>
                </a:lnTo>
                <a:lnTo>
                  <a:pt x="11553066" y="2839202"/>
                </a:lnTo>
                <a:lnTo>
                  <a:pt x="0" y="2839202"/>
                </a:lnTo>
                <a:lnTo>
                  <a:pt x="0" y="0"/>
                </a:lnTo>
                <a:close/>
              </a:path>
            </a:pathLst>
          </a:custGeom>
          <a:blipFill>
            <a:blip r:embed="rId3"/>
            <a:stretch>
              <a:fillRect l="0" t="0" r="0" b="0"/>
            </a:stretch>
          </a:blipFill>
        </p:spPr>
      </p:sp>
      <p:sp>
        <p:nvSpPr>
          <p:cNvPr name="TextBox 4" id="4"/>
          <p:cNvSpPr txBox="true"/>
          <p:nvPr/>
        </p:nvSpPr>
        <p:spPr>
          <a:xfrm rot="0">
            <a:off x="1028700" y="1551146"/>
            <a:ext cx="8115300" cy="2472677"/>
          </a:xfrm>
          <a:prstGeom prst="rect">
            <a:avLst/>
          </a:prstGeom>
        </p:spPr>
        <p:txBody>
          <a:bodyPr anchor="t" rtlCol="false" tIns="0" lIns="0" bIns="0" rIns="0">
            <a:spAutoFit/>
          </a:bodyPr>
          <a:lstStyle/>
          <a:p>
            <a:pPr>
              <a:lnSpc>
                <a:spcPts val="9359"/>
              </a:lnSpc>
            </a:pPr>
            <a:r>
              <a:rPr lang="en-US" sz="10399" spc="-478">
                <a:solidFill>
                  <a:srgbClr val="00694C"/>
                </a:solidFill>
                <a:latin typeface="Raleway"/>
              </a:rPr>
              <a:t>Model</a:t>
            </a:r>
          </a:p>
          <a:p>
            <a:pPr marL="0" indent="0" lvl="1">
              <a:lnSpc>
                <a:spcPts val="9359"/>
              </a:lnSpc>
            </a:pPr>
            <a:r>
              <a:rPr lang="en-US" sz="10399" spc="-478">
                <a:solidFill>
                  <a:srgbClr val="00694C"/>
                </a:solidFill>
                <a:latin typeface="Raleway"/>
              </a:rPr>
              <a:t>Selection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370817" y="-69568"/>
            <a:ext cx="7514708" cy="7514708"/>
          </a:xfrm>
          <a:prstGeom prst="rect">
            <a:avLst/>
          </a:prstGeom>
        </p:spPr>
      </p:pic>
      <p:sp>
        <p:nvSpPr>
          <p:cNvPr name="Freeform 3" id="3"/>
          <p:cNvSpPr/>
          <p:nvPr/>
        </p:nvSpPr>
        <p:spPr>
          <a:xfrm flipH="false" flipV="false" rot="0">
            <a:off x="1028700" y="4451755"/>
            <a:ext cx="12608450" cy="3098566"/>
          </a:xfrm>
          <a:custGeom>
            <a:avLst/>
            <a:gdLst/>
            <a:ahLst/>
            <a:cxnLst/>
            <a:rect r="r" b="b" t="t" l="l"/>
            <a:pathLst>
              <a:path h="3098566" w="12608450">
                <a:moveTo>
                  <a:pt x="0" y="0"/>
                </a:moveTo>
                <a:lnTo>
                  <a:pt x="12608450" y="0"/>
                </a:lnTo>
                <a:lnTo>
                  <a:pt x="12608450" y="3098566"/>
                </a:lnTo>
                <a:lnTo>
                  <a:pt x="0" y="3098566"/>
                </a:lnTo>
                <a:lnTo>
                  <a:pt x="0" y="0"/>
                </a:lnTo>
                <a:close/>
              </a:path>
            </a:pathLst>
          </a:custGeom>
          <a:blipFill>
            <a:blip r:embed="rId3"/>
            <a:stretch>
              <a:fillRect l="0" t="0" r="0" b="0"/>
            </a:stretch>
          </a:blipFill>
        </p:spPr>
      </p:sp>
      <p:sp>
        <p:nvSpPr>
          <p:cNvPr name="TextBox 4" id="4"/>
          <p:cNvSpPr txBox="true"/>
          <p:nvPr/>
        </p:nvSpPr>
        <p:spPr>
          <a:xfrm rot="0">
            <a:off x="1028700" y="2141696"/>
            <a:ext cx="8115300" cy="1291577"/>
          </a:xfrm>
          <a:prstGeom prst="rect">
            <a:avLst/>
          </a:prstGeom>
        </p:spPr>
        <p:txBody>
          <a:bodyPr anchor="t" rtlCol="false" tIns="0" lIns="0" bIns="0" rIns="0">
            <a:spAutoFit/>
          </a:bodyPr>
          <a:lstStyle/>
          <a:p>
            <a:pPr marL="0" indent="0" lvl="1">
              <a:lnSpc>
                <a:spcPts val="9359"/>
              </a:lnSpc>
            </a:pPr>
            <a:r>
              <a:rPr lang="en-US" sz="10399" spc="-478">
                <a:solidFill>
                  <a:srgbClr val="00694C"/>
                </a:solidFill>
                <a:latin typeface="Raleway"/>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23791" y="-783256"/>
            <a:ext cx="11853512" cy="11853512"/>
          </a:xfrm>
          <a:custGeom>
            <a:avLst/>
            <a:gdLst/>
            <a:ahLst/>
            <a:cxnLst/>
            <a:rect r="r" b="b" t="t" l="l"/>
            <a:pathLst>
              <a:path h="11853512" w="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2513968"/>
            <a:ext cx="8144502" cy="5212553"/>
          </a:xfrm>
          <a:prstGeom prst="rect">
            <a:avLst/>
          </a:prstGeom>
        </p:spPr>
        <p:txBody>
          <a:bodyPr anchor="t" rtlCol="false" tIns="0" lIns="0" bIns="0" rIns="0">
            <a:spAutoFit/>
          </a:bodyPr>
          <a:lstStyle/>
          <a:p>
            <a:pPr marL="0" indent="0" lvl="1">
              <a:lnSpc>
                <a:spcPts val="13331"/>
              </a:lnSpc>
            </a:pPr>
            <a:r>
              <a:rPr lang="en-US" sz="14812" spc="-681">
                <a:solidFill>
                  <a:srgbClr val="00694C"/>
                </a:solidFill>
                <a:latin typeface="Raleway Medium"/>
              </a:rPr>
              <a:t>Thank you very much!</a:t>
            </a:r>
          </a:p>
        </p:txBody>
      </p:sp>
      <p:sp>
        <p:nvSpPr>
          <p:cNvPr name="Freeform 4" id="4"/>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219200" y="1304925"/>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Agenda</a:t>
            </a:r>
          </a:p>
        </p:txBody>
      </p:sp>
      <p:sp>
        <p:nvSpPr>
          <p:cNvPr name="TextBox 3" id="3"/>
          <p:cNvSpPr txBox="true"/>
          <p:nvPr/>
        </p:nvSpPr>
        <p:spPr>
          <a:xfrm rot="0">
            <a:off x="1028700" y="3354700"/>
            <a:ext cx="7635008" cy="5249546"/>
          </a:xfrm>
          <a:prstGeom prst="rect">
            <a:avLst/>
          </a:prstGeom>
        </p:spPr>
        <p:txBody>
          <a:bodyPr anchor="t" rtlCol="false" tIns="0" lIns="0" bIns="0" rIns="0">
            <a:spAutoFit/>
          </a:bodyPr>
          <a:lstStyle/>
          <a:p>
            <a:pPr marL="798823" indent="-399411" lvl="1">
              <a:lnSpc>
                <a:spcPts val="5179"/>
              </a:lnSpc>
              <a:buFont typeface="Arial"/>
              <a:buChar char="•"/>
            </a:pPr>
            <a:r>
              <a:rPr lang="en-US" sz="3699">
                <a:solidFill>
                  <a:srgbClr val="00694C"/>
                </a:solidFill>
                <a:latin typeface="Raleway Semi-Bold"/>
              </a:rPr>
              <a:t>Introduction</a:t>
            </a:r>
          </a:p>
          <a:p>
            <a:pPr marL="798823" indent="-399411" lvl="1">
              <a:lnSpc>
                <a:spcPts val="5179"/>
              </a:lnSpc>
              <a:buFont typeface="Arial"/>
              <a:buChar char="•"/>
            </a:pPr>
            <a:r>
              <a:rPr lang="en-US" sz="3699">
                <a:solidFill>
                  <a:srgbClr val="00694C"/>
                </a:solidFill>
                <a:latin typeface="Raleway Semi-Bold"/>
              </a:rPr>
              <a:t>Problem Statement</a:t>
            </a:r>
          </a:p>
          <a:p>
            <a:pPr marL="798823" indent="-399411" lvl="1">
              <a:lnSpc>
                <a:spcPts val="5179"/>
              </a:lnSpc>
              <a:buFont typeface="Arial"/>
              <a:buChar char="•"/>
            </a:pPr>
            <a:r>
              <a:rPr lang="en-US" sz="3699">
                <a:solidFill>
                  <a:srgbClr val="00694C"/>
                </a:solidFill>
                <a:latin typeface="Raleway Semi-Bold"/>
              </a:rPr>
              <a:t>Overview of the Dataset</a:t>
            </a:r>
          </a:p>
          <a:p>
            <a:pPr marL="798823" indent="-399411" lvl="1">
              <a:lnSpc>
                <a:spcPts val="5179"/>
              </a:lnSpc>
              <a:buFont typeface="Arial"/>
              <a:buChar char="•"/>
            </a:pPr>
            <a:r>
              <a:rPr lang="en-US" sz="3699">
                <a:solidFill>
                  <a:srgbClr val="00694C"/>
                </a:solidFill>
                <a:latin typeface="Raleway Semi-Bold"/>
              </a:rPr>
              <a:t>Understanding the Dataset</a:t>
            </a:r>
          </a:p>
          <a:p>
            <a:pPr marL="798823" indent="-399411" lvl="1">
              <a:lnSpc>
                <a:spcPts val="5179"/>
              </a:lnSpc>
              <a:buFont typeface="Arial"/>
              <a:buChar char="•"/>
            </a:pPr>
            <a:r>
              <a:rPr lang="en-US" sz="3699">
                <a:solidFill>
                  <a:srgbClr val="00694C"/>
                </a:solidFill>
                <a:latin typeface="Raleway Semi-Bold"/>
              </a:rPr>
              <a:t>Feature Selection</a:t>
            </a:r>
          </a:p>
          <a:p>
            <a:pPr marL="798823" indent="-399411" lvl="1">
              <a:lnSpc>
                <a:spcPts val="5179"/>
              </a:lnSpc>
              <a:buFont typeface="Arial"/>
              <a:buChar char="•"/>
            </a:pPr>
            <a:r>
              <a:rPr lang="en-US" sz="3699">
                <a:solidFill>
                  <a:srgbClr val="00694C"/>
                </a:solidFill>
                <a:latin typeface="Raleway Semi-Bold"/>
              </a:rPr>
              <a:t>Model Building</a:t>
            </a:r>
          </a:p>
          <a:p>
            <a:pPr marL="798823" indent="-399411" lvl="1">
              <a:lnSpc>
                <a:spcPts val="5179"/>
              </a:lnSpc>
              <a:buFont typeface="Arial"/>
              <a:buChar char="•"/>
            </a:pPr>
            <a:r>
              <a:rPr lang="en-US" sz="3699">
                <a:solidFill>
                  <a:srgbClr val="00694C"/>
                </a:solidFill>
                <a:latin typeface="Raleway Semi-Bold"/>
              </a:rPr>
              <a:t>Model Comparision</a:t>
            </a:r>
          </a:p>
          <a:p>
            <a:pPr marL="798823" indent="-399411" lvl="1">
              <a:lnSpc>
                <a:spcPts val="5179"/>
              </a:lnSpc>
              <a:buFont typeface="Arial"/>
              <a:buChar char="•"/>
            </a:pPr>
            <a:r>
              <a:rPr lang="en-US" sz="3699">
                <a:solidFill>
                  <a:srgbClr val="00694C"/>
                </a:solidFill>
                <a:latin typeface="Raleway Semi-Bold"/>
              </a:rPr>
              <a:t>Conclusion</a:t>
            </a:r>
          </a:p>
        </p:txBody>
      </p:sp>
      <p:pic>
        <p:nvPicPr>
          <p:cNvPr name="Picture 4" id="4"/>
          <p:cNvPicPr>
            <a:picLocks noChangeAspect="true"/>
          </p:cNvPicPr>
          <p:nvPr/>
        </p:nvPicPr>
        <p:blipFill>
          <a:blip r:embed="rId2"/>
          <a:stretch>
            <a:fillRect/>
          </a:stretch>
        </p:blipFill>
        <p:spPr>
          <a:xfrm rot="0">
            <a:off x="9260071" y="971107"/>
            <a:ext cx="8539764" cy="834478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546079" y="1920197"/>
            <a:ext cx="6270790" cy="6446606"/>
          </a:xfrm>
          <a:custGeom>
            <a:avLst/>
            <a:gdLst/>
            <a:ahLst/>
            <a:cxnLst/>
            <a:rect r="r" b="b" t="t" l="l"/>
            <a:pathLst>
              <a:path h="6446606" w="6270790">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1683634"/>
            <a:ext cx="7924800" cy="1249343"/>
          </a:xfrm>
          <a:prstGeom prst="rect">
            <a:avLst/>
          </a:prstGeom>
        </p:spPr>
        <p:txBody>
          <a:bodyPr anchor="t" rtlCol="false" tIns="0" lIns="0" bIns="0" rIns="0">
            <a:spAutoFit/>
          </a:bodyPr>
          <a:lstStyle/>
          <a:p>
            <a:pPr marL="0" indent="0" lvl="1">
              <a:lnSpc>
                <a:spcPts val="9037"/>
              </a:lnSpc>
            </a:pPr>
            <a:r>
              <a:rPr lang="en-US" sz="10041" spc="-461">
                <a:solidFill>
                  <a:srgbClr val="00694C"/>
                </a:solidFill>
                <a:latin typeface="Raleway Medium"/>
              </a:rPr>
              <a:t>Introduction</a:t>
            </a:r>
          </a:p>
        </p:txBody>
      </p:sp>
      <p:sp>
        <p:nvSpPr>
          <p:cNvPr name="TextBox 4" id="4"/>
          <p:cNvSpPr txBox="true"/>
          <p:nvPr/>
        </p:nvSpPr>
        <p:spPr>
          <a:xfrm rot="0">
            <a:off x="1219200" y="3492543"/>
            <a:ext cx="7635008" cy="4874260"/>
          </a:xfrm>
          <a:prstGeom prst="rect">
            <a:avLst/>
          </a:prstGeom>
        </p:spPr>
        <p:txBody>
          <a:bodyPr anchor="t" rtlCol="false" tIns="0" lIns="0" bIns="0" rIns="0">
            <a:spAutoFit/>
          </a:bodyPr>
          <a:lstStyle/>
          <a:p>
            <a:pPr>
              <a:lnSpc>
                <a:spcPts val="4339"/>
              </a:lnSpc>
              <a:spcBef>
                <a:spcPct val="0"/>
              </a:spcBef>
            </a:pPr>
            <a:r>
              <a:rPr lang="en-US" sz="3099">
                <a:solidFill>
                  <a:srgbClr val="00694C"/>
                </a:solidFill>
                <a:latin typeface="Raleway Semi-Bold"/>
              </a:rPr>
              <a:t>In this project we will dive into the world of classification tasks and gain hands-on experience in data analysis, preprocessing, and machine learning model development. Customer churn, the discontinuation of business with a company, is a critical challenge in various industries, and our task is to predict it accurately.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3433372" y="8084666"/>
            <a:ext cx="5277926" cy="4404669"/>
          </a:xfrm>
          <a:custGeom>
            <a:avLst/>
            <a:gdLst/>
            <a:ahLst/>
            <a:cxnLst/>
            <a:rect r="r" b="b" t="t" l="l"/>
            <a:pathLst>
              <a:path h="4404669" w="5277926">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4254217" y="1943737"/>
            <a:ext cx="9779565" cy="2392343"/>
          </a:xfrm>
          <a:prstGeom prst="rect">
            <a:avLst/>
          </a:prstGeom>
        </p:spPr>
        <p:txBody>
          <a:bodyPr anchor="t" rtlCol="false" tIns="0" lIns="0" bIns="0" rIns="0">
            <a:spAutoFit/>
          </a:bodyPr>
          <a:lstStyle/>
          <a:p>
            <a:pPr algn="ctr">
              <a:lnSpc>
                <a:spcPts val="9037"/>
              </a:lnSpc>
            </a:pPr>
            <a:r>
              <a:rPr lang="en-US" sz="10041" spc="-461">
                <a:solidFill>
                  <a:srgbClr val="00694C"/>
                </a:solidFill>
                <a:latin typeface="Raleway Medium"/>
              </a:rPr>
              <a:t>Problem</a:t>
            </a:r>
          </a:p>
          <a:p>
            <a:pPr algn="ctr" marL="0" indent="0" lvl="1">
              <a:lnSpc>
                <a:spcPts val="9037"/>
              </a:lnSpc>
            </a:pPr>
            <a:r>
              <a:rPr lang="en-US" sz="10041" spc="-461">
                <a:solidFill>
                  <a:srgbClr val="00694C"/>
                </a:solidFill>
                <a:latin typeface="Raleway Medium"/>
              </a:rPr>
              <a:t>Statement</a:t>
            </a:r>
          </a:p>
        </p:txBody>
      </p:sp>
      <p:sp>
        <p:nvSpPr>
          <p:cNvPr name="TextBox 5" id="5"/>
          <p:cNvSpPr txBox="true"/>
          <p:nvPr/>
        </p:nvSpPr>
        <p:spPr>
          <a:xfrm rot="0">
            <a:off x="1233670" y="5367853"/>
            <a:ext cx="15844923" cy="2233296"/>
          </a:xfrm>
          <a:prstGeom prst="rect">
            <a:avLst/>
          </a:prstGeom>
        </p:spPr>
        <p:txBody>
          <a:bodyPr anchor="t" rtlCol="false" tIns="0" lIns="0" bIns="0" rIns="0">
            <a:spAutoFit/>
          </a:bodyPr>
          <a:lstStyle/>
          <a:p>
            <a:pPr algn="ctr">
              <a:lnSpc>
                <a:spcPts val="4479"/>
              </a:lnSpc>
              <a:spcBef>
                <a:spcPct val="0"/>
              </a:spcBef>
            </a:pPr>
            <a:r>
              <a:rPr lang="en-US" sz="3199">
                <a:solidFill>
                  <a:srgbClr val="00694C"/>
                </a:solidFill>
                <a:latin typeface="Raleway Semi-Bold"/>
              </a:rPr>
              <a:t>Customer churn is a crucial concern for businesses across sectors. Understanding customer behaviors, identifying key factors contributing to churn, and predicting when customers are likely to churn are vital for reducing revenue loss and enhancing customer retention strategies.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2045940" y="2561667"/>
            <a:ext cx="14196119" cy="6995297"/>
          </a:xfrm>
          <a:custGeom>
            <a:avLst/>
            <a:gdLst/>
            <a:ahLst/>
            <a:cxnLst/>
            <a:rect r="r" b="b" t="t" l="l"/>
            <a:pathLst>
              <a:path h="6995297" w="14196119">
                <a:moveTo>
                  <a:pt x="0" y="0"/>
                </a:moveTo>
                <a:lnTo>
                  <a:pt x="14196120" y="0"/>
                </a:lnTo>
                <a:lnTo>
                  <a:pt x="14196120" y="6995297"/>
                </a:lnTo>
                <a:lnTo>
                  <a:pt x="0" y="6995297"/>
                </a:lnTo>
                <a:lnTo>
                  <a:pt x="0" y="0"/>
                </a:lnTo>
                <a:close/>
              </a:path>
            </a:pathLst>
          </a:custGeom>
          <a:blipFill>
            <a:blip r:embed="rId2"/>
            <a:stretch>
              <a:fillRect l="-176" t="-342" r="-176" b="0"/>
            </a:stretch>
          </a:blipFill>
        </p:spPr>
      </p:sp>
      <p:sp>
        <p:nvSpPr>
          <p:cNvPr name="TextBox 3" id="3"/>
          <p:cNvSpPr txBox="true"/>
          <p:nvPr/>
        </p:nvSpPr>
        <p:spPr>
          <a:xfrm rot="0">
            <a:off x="2215665" y="940997"/>
            <a:ext cx="13856669" cy="1249343"/>
          </a:xfrm>
          <a:prstGeom prst="rect">
            <a:avLst/>
          </a:prstGeom>
        </p:spPr>
        <p:txBody>
          <a:bodyPr anchor="t" rtlCol="false" tIns="0" lIns="0" bIns="0" rIns="0">
            <a:spAutoFit/>
          </a:bodyPr>
          <a:lstStyle/>
          <a:p>
            <a:pPr algn="ctr" marL="0" indent="0" lvl="1">
              <a:lnSpc>
                <a:spcPts val="9037"/>
              </a:lnSpc>
            </a:pPr>
            <a:r>
              <a:rPr lang="en-US" sz="10041" spc="-461">
                <a:solidFill>
                  <a:srgbClr val="00694C"/>
                </a:solidFill>
                <a:latin typeface="Raleway Medium"/>
              </a:rPr>
              <a:t>Overview of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691376" y="2217788"/>
            <a:ext cx="6567924" cy="5851423"/>
          </a:xfrm>
          <a:custGeom>
            <a:avLst/>
            <a:gdLst/>
            <a:ahLst/>
            <a:cxnLst/>
            <a:rect r="r" b="b" t="t" l="l"/>
            <a:pathLst>
              <a:path h="5851423" w="6567924">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8700" y="3162613"/>
            <a:ext cx="7478975" cy="6095687"/>
          </a:xfrm>
          <a:custGeom>
            <a:avLst/>
            <a:gdLst/>
            <a:ahLst/>
            <a:cxnLst/>
            <a:rect r="r" b="b" t="t" l="l"/>
            <a:pathLst>
              <a:path h="6095687" w="7478975">
                <a:moveTo>
                  <a:pt x="0" y="0"/>
                </a:moveTo>
                <a:lnTo>
                  <a:pt x="7478975" y="0"/>
                </a:lnTo>
                <a:lnTo>
                  <a:pt x="7478975" y="6095687"/>
                </a:lnTo>
                <a:lnTo>
                  <a:pt x="0" y="6095687"/>
                </a:lnTo>
                <a:lnTo>
                  <a:pt x="0" y="0"/>
                </a:lnTo>
                <a:close/>
              </a:path>
            </a:pathLst>
          </a:custGeom>
          <a:blipFill>
            <a:blip r:embed="rId4"/>
            <a:stretch>
              <a:fillRect l="0" t="0" r="0" b="0"/>
            </a:stretch>
          </a:blipFill>
        </p:spPr>
      </p:sp>
      <p:sp>
        <p:nvSpPr>
          <p:cNvPr name="TextBox 4" id="4"/>
          <p:cNvSpPr txBox="true"/>
          <p:nvPr/>
        </p:nvSpPr>
        <p:spPr>
          <a:xfrm rot="0">
            <a:off x="1028700" y="849786"/>
            <a:ext cx="7223569" cy="2120266"/>
          </a:xfrm>
          <a:prstGeom prst="rect">
            <a:avLst/>
          </a:prstGeom>
        </p:spPr>
        <p:txBody>
          <a:bodyPr anchor="t" rtlCol="false" tIns="0" lIns="0" bIns="0" rIns="0">
            <a:spAutoFit/>
          </a:bodyPr>
          <a:lstStyle/>
          <a:p>
            <a:pPr marL="0" indent="0" lvl="1">
              <a:lnSpc>
                <a:spcPts val="8010"/>
              </a:lnSpc>
            </a:pPr>
            <a:r>
              <a:rPr lang="en-US" sz="8900" spc="-409">
                <a:solidFill>
                  <a:srgbClr val="00694C"/>
                </a:solidFill>
                <a:latin typeface="Raleway Medium"/>
              </a:rPr>
              <a:t>Understanding  the 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75538"/>
            <a:ext cx="8125952" cy="6137209"/>
          </a:xfrm>
          <a:custGeom>
            <a:avLst/>
            <a:gdLst/>
            <a:ahLst/>
            <a:cxnLst/>
            <a:rect r="r" b="b" t="t" l="l"/>
            <a:pathLst>
              <a:path h="6137209" w="8125952">
                <a:moveTo>
                  <a:pt x="0" y="0"/>
                </a:moveTo>
                <a:lnTo>
                  <a:pt x="8125952" y="0"/>
                </a:lnTo>
                <a:lnTo>
                  <a:pt x="8125952" y="6137208"/>
                </a:lnTo>
                <a:lnTo>
                  <a:pt x="0" y="6137208"/>
                </a:lnTo>
                <a:lnTo>
                  <a:pt x="0" y="0"/>
                </a:lnTo>
                <a:close/>
              </a:path>
            </a:pathLst>
          </a:custGeom>
          <a:blipFill>
            <a:blip r:embed="rId2"/>
            <a:stretch>
              <a:fillRect l="0" t="0" r="0" b="0"/>
            </a:stretch>
          </a:blipFill>
        </p:spPr>
      </p:sp>
      <p:sp>
        <p:nvSpPr>
          <p:cNvPr name="Freeform 3" id="3"/>
          <p:cNvSpPr/>
          <p:nvPr/>
        </p:nvSpPr>
        <p:spPr>
          <a:xfrm flipH="false" flipV="false" rot="0">
            <a:off x="9439838" y="2875538"/>
            <a:ext cx="8288173" cy="6073633"/>
          </a:xfrm>
          <a:custGeom>
            <a:avLst/>
            <a:gdLst/>
            <a:ahLst/>
            <a:cxnLst/>
            <a:rect r="r" b="b" t="t" l="l"/>
            <a:pathLst>
              <a:path h="6073633" w="8288173">
                <a:moveTo>
                  <a:pt x="0" y="0"/>
                </a:moveTo>
                <a:lnTo>
                  <a:pt x="8288173" y="0"/>
                </a:lnTo>
                <a:lnTo>
                  <a:pt x="8288173" y="6073633"/>
                </a:lnTo>
                <a:lnTo>
                  <a:pt x="0" y="6073633"/>
                </a:lnTo>
                <a:lnTo>
                  <a:pt x="0" y="0"/>
                </a:lnTo>
                <a:close/>
              </a:path>
            </a:pathLst>
          </a:custGeom>
          <a:blipFill>
            <a:blip r:embed="rId3"/>
            <a:stretch>
              <a:fillRect l="0" t="0" r="0" b="0"/>
            </a:stretch>
          </a:blipFill>
        </p:spPr>
      </p:sp>
      <p:sp>
        <p:nvSpPr>
          <p:cNvPr name="TextBox 4" id="4"/>
          <p:cNvSpPr txBox="true"/>
          <p:nvPr/>
        </p:nvSpPr>
        <p:spPr>
          <a:xfrm rot="0">
            <a:off x="4516452" y="1266825"/>
            <a:ext cx="9067472" cy="1110616"/>
          </a:xfrm>
          <a:prstGeom prst="rect">
            <a:avLst/>
          </a:prstGeom>
        </p:spPr>
        <p:txBody>
          <a:bodyPr anchor="t" rtlCol="false" tIns="0" lIns="0" bIns="0" rIns="0">
            <a:spAutoFit/>
          </a:bodyPr>
          <a:lstStyle/>
          <a:p>
            <a:pPr marL="0" indent="0" lvl="1">
              <a:lnSpc>
                <a:spcPts val="8010"/>
              </a:lnSpc>
            </a:pPr>
            <a:r>
              <a:rPr lang="en-US" sz="8900" spc="-409">
                <a:solidFill>
                  <a:srgbClr val="00694C"/>
                </a:solidFill>
                <a:latin typeface="Raleway"/>
              </a:rPr>
              <a:t>Analyzing the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B48C"/>
        </a:solidFill>
      </p:bgPr>
    </p:bg>
    <p:spTree>
      <p:nvGrpSpPr>
        <p:cNvPr id="1" name=""/>
        <p:cNvGrpSpPr/>
        <p:nvPr/>
      </p:nvGrpSpPr>
      <p:grpSpPr>
        <a:xfrm>
          <a:off x="0" y="0"/>
          <a:ext cx="0" cy="0"/>
          <a:chOff x="0" y="0"/>
          <a:chExt cx="0" cy="0"/>
        </a:xfrm>
      </p:grpSpPr>
      <p:sp>
        <p:nvSpPr>
          <p:cNvPr name="Freeform 2" id="2"/>
          <p:cNvSpPr/>
          <p:nvPr/>
        </p:nvSpPr>
        <p:spPr>
          <a:xfrm flipH="false" flipV="false" rot="0">
            <a:off x="2770881" y="315388"/>
            <a:ext cx="12746237" cy="6162513"/>
          </a:xfrm>
          <a:custGeom>
            <a:avLst/>
            <a:gdLst/>
            <a:ahLst/>
            <a:cxnLst/>
            <a:rect r="r" b="b" t="t" l="l"/>
            <a:pathLst>
              <a:path h="6162513" w="12746237">
                <a:moveTo>
                  <a:pt x="0" y="0"/>
                </a:moveTo>
                <a:lnTo>
                  <a:pt x="12746238" y="0"/>
                </a:lnTo>
                <a:lnTo>
                  <a:pt x="12746238" y="6162513"/>
                </a:lnTo>
                <a:lnTo>
                  <a:pt x="0" y="6162513"/>
                </a:lnTo>
                <a:lnTo>
                  <a:pt x="0" y="0"/>
                </a:lnTo>
                <a:close/>
              </a:path>
            </a:pathLst>
          </a:custGeom>
          <a:blipFill>
            <a:blip r:embed="rId2"/>
            <a:stretch>
              <a:fillRect l="0" t="0" r="0" b="0"/>
            </a:stretch>
          </a:blipFill>
        </p:spPr>
      </p:sp>
      <p:grpSp>
        <p:nvGrpSpPr>
          <p:cNvPr name="Group 3" id="3"/>
          <p:cNvGrpSpPr/>
          <p:nvPr/>
        </p:nvGrpSpPr>
        <p:grpSpPr>
          <a:xfrm rot="0">
            <a:off x="1028700" y="6890353"/>
            <a:ext cx="16864129" cy="2673648"/>
            <a:chOff x="0" y="0"/>
            <a:chExt cx="4441581" cy="704171"/>
          </a:xfrm>
        </p:grpSpPr>
        <p:sp>
          <p:nvSpPr>
            <p:cNvPr name="Freeform 4" id="4"/>
            <p:cNvSpPr/>
            <p:nvPr/>
          </p:nvSpPr>
          <p:spPr>
            <a:xfrm flipH="false" flipV="false" rot="0">
              <a:off x="0" y="0"/>
              <a:ext cx="4441581" cy="704171"/>
            </a:xfrm>
            <a:custGeom>
              <a:avLst/>
              <a:gdLst/>
              <a:ahLst/>
              <a:cxnLst/>
              <a:rect r="r" b="b" t="t" l="l"/>
              <a:pathLst>
                <a:path h="704171" w="4441581">
                  <a:moveTo>
                    <a:pt x="23413" y="0"/>
                  </a:moveTo>
                  <a:lnTo>
                    <a:pt x="4418168" y="0"/>
                  </a:lnTo>
                  <a:cubicBezTo>
                    <a:pt x="4431099" y="0"/>
                    <a:pt x="4441581" y="10482"/>
                    <a:pt x="4441581" y="23413"/>
                  </a:cubicBezTo>
                  <a:lnTo>
                    <a:pt x="4441581" y="680758"/>
                  </a:lnTo>
                  <a:cubicBezTo>
                    <a:pt x="4441581" y="693688"/>
                    <a:pt x="4431099" y="704171"/>
                    <a:pt x="4418168" y="704171"/>
                  </a:cubicBezTo>
                  <a:lnTo>
                    <a:pt x="23413" y="704171"/>
                  </a:lnTo>
                  <a:cubicBezTo>
                    <a:pt x="17203" y="704171"/>
                    <a:pt x="11248" y="701704"/>
                    <a:pt x="6857" y="697313"/>
                  </a:cubicBezTo>
                  <a:cubicBezTo>
                    <a:pt x="2467" y="692922"/>
                    <a:pt x="0" y="686967"/>
                    <a:pt x="0" y="680758"/>
                  </a:cubicBezTo>
                  <a:lnTo>
                    <a:pt x="0" y="23413"/>
                  </a:lnTo>
                  <a:cubicBezTo>
                    <a:pt x="0" y="17203"/>
                    <a:pt x="2467" y="11248"/>
                    <a:pt x="6857" y="6857"/>
                  </a:cubicBezTo>
                  <a:cubicBezTo>
                    <a:pt x="11248" y="2467"/>
                    <a:pt x="17203" y="0"/>
                    <a:pt x="23413" y="0"/>
                  </a:cubicBezTo>
                  <a:close/>
                </a:path>
              </a:pathLst>
            </a:custGeom>
            <a:solidFill>
              <a:srgbClr val="A9DFD0"/>
            </a:solidFill>
          </p:spPr>
        </p:sp>
        <p:sp>
          <p:nvSpPr>
            <p:cNvPr name="TextBox 5" id="5"/>
            <p:cNvSpPr txBox="true"/>
            <p:nvPr/>
          </p:nvSpPr>
          <p:spPr>
            <a:xfrm>
              <a:off x="0" y="-38100"/>
              <a:ext cx="4441581" cy="742271"/>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27655" y="6989239"/>
            <a:ext cx="16031645" cy="2269061"/>
          </a:xfrm>
          <a:prstGeom prst="rect">
            <a:avLst/>
          </a:prstGeom>
        </p:spPr>
        <p:txBody>
          <a:bodyPr anchor="t" rtlCol="false" tIns="0" lIns="0" bIns="0" rIns="0">
            <a:spAutoFit/>
          </a:bodyPr>
          <a:lstStyle/>
          <a:p>
            <a:pPr algn="ctr">
              <a:lnSpc>
                <a:spcPts val="3558"/>
              </a:lnSpc>
              <a:spcBef>
                <a:spcPct val="0"/>
              </a:spcBef>
            </a:pPr>
            <a:r>
              <a:rPr lang="en-US" sz="2541" spc="-116">
                <a:solidFill>
                  <a:srgbClr val="000000"/>
                </a:solidFill>
                <a:latin typeface="Calibri (MS) Bold"/>
              </a:rPr>
              <a:t>Customer account information :</a:t>
            </a:r>
            <a:r>
              <a:rPr lang="en-US" sz="2541" spc="-116">
                <a:solidFill>
                  <a:srgbClr val="000000"/>
                </a:solidFill>
                <a:latin typeface="Calibri (MS)"/>
              </a:rPr>
              <a:t> The tenure histogram is rightly skewed and shows that majority of customers has been with the telecom company for just the first few months (0-9 months) and the highest rate of churn is also in that first few months (0-9months). 75% of customers who end up leaving Telcom company  do so within their first 30 months. The monthly charge histogram shows that clients with higher monthly charges have a higher churn rate (This suggests that discounts and promotions can be an enticing reason for customers to stay).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9DFD0"/>
        </a:solidFill>
      </p:bgPr>
    </p:bg>
    <p:spTree>
      <p:nvGrpSpPr>
        <p:cNvPr id="1" name=""/>
        <p:cNvGrpSpPr/>
        <p:nvPr/>
      </p:nvGrpSpPr>
      <p:grpSpPr>
        <a:xfrm>
          <a:off x="0" y="0"/>
          <a:ext cx="0" cy="0"/>
          <a:chOff x="0" y="0"/>
          <a:chExt cx="0" cy="0"/>
        </a:xfrm>
      </p:grpSpPr>
      <p:sp>
        <p:nvSpPr>
          <p:cNvPr name="Freeform 2" id="2"/>
          <p:cNvSpPr/>
          <p:nvPr/>
        </p:nvSpPr>
        <p:spPr>
          <a:xfrm flipH="false" flipV="false" rot="0">
            <a:off x="10167540" y="1529149"/>
            <a:ext cx="6663549" cy="7228702"/>
          </a:xfrm>
          <a:custGeom>
            <a:avLst/>
            <a:gdLst/>
            <a:ahLst/>
            <a:cxnLst/>
            <a:rect r="r" b="b" t="t" l="l"/>
            <a:pathLst>
              <a:path h="7228702" w="6663549">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22785" y="3047719"/>
            <a:ext cx="9550660" cy="6768604"/>
          </a:xfrm>
          <a:custGeom>
            <a:avLst/>
            <a:gdLst/>
            <a:ahLst/>
            <a:cxnLst/>
            <a:rect r="r" b="b" t="t" l="l"/>
            <a:pathLst>
              <a:path h="6768604" w="9550660">
                <a:moveTo>
                  <a:pt x="0" y="0"/>
                </a:moveTo>
                <a:lnTo>
                  <a:pt x="9550660" y="0"/>
                </a:lnTo>
                <a:lnTo>
                  <a:pt x="9550660" y="6768604"/>
                </a:lnTo>
                <a:lnTo>
                  <a:pt x="0" y="6768604"/>
                </a:lnTo>
                <a:lnTo>
                  <a:pt x="0" y="0"/>
                </a:lnTo>
                <a:close/>
              </a:path>
            </a:pathLst>
          </a:custGeom>
          <a:blipFill>
            <a:blip r:embed="rId4"/>
            <a:stretch>
              <a:fillRect l="0" t="0" r="0" b="0"/>
            </a:stretch>
          </a:blipFill>
        </p:spPr>
      </p:sp>
      <p:sp>
        <p:nvSpPr>
          <p:cNvPr name="TextBox 4" id="4"/>
          <p:cNvSpPr txBox="true"/>
          <p:nvPr/>
        </p:nvSpPr>
        <p:spPr>
          <a:xfrm rot="0">
            <a:off x="422785" y="511878"/>
            <a:ext cx="8115300" cy="2196466"/>
          </a:xfrm>
          <a:prstGeom prst="rect">
            <a:avLst/>
          </a:prstGeom>
        </p:spPr>
        <p:txBody>
          <a:bodyPr anchor="t" rtlCol="false" tIns="0" lIns="0" bIns="0" rIns="0">
            <a:spAutoFit/>
          </a:bodyPr>
          <a:lstStyle/>
          <a:p>
            <a:pPr>
              <a:lnSpc>
                <a:spcPts val="8010"/>
              </a:lnSpc>
            </a:pPr>
            <a:r>
              <a:rPr lang="en-US" sz="8900" spc="-409">
                <a:solidFill>
                  <a:srgbClr val="00694C"/>
                </a:solidFill>
                <a:latin typeface="Calmius Sans High"/>
              </a:rPr>
              <a:t>Model </a:t>
            </a:r>
          </a:p>
          <a:p>
            <a:pPr marL="0" indent="0" lvl="1">
              <a:lnSpc>
                <a:spcPts val="8010"/>
              </a:lnSpc>
            </a:pPr>
            <a:r>
              <a:rPr lang="en-US" sz="8900" spc="-409">
                <a:solidFill>
                  <a:srgbClr val="00694C"/>
                </a:solidFill>
                <a:latin typeface="Calmius Sans High"/>
              </a:rPr>
              <a:t>Building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DAGAt5l_lQY</dc:identifier>
  <dcterms:modified xsi:type="dcterms:W3CDTF">2011-08-01T06:04:30Z</dcterms:modified>
  <cp:revision>1</cp:revision>
  <dc:title>Presented by G.Guru Charan</dc:title>
</cp:coreProperties>
</file>